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1" r:id="rId4"/>
    <p:sldId id="276" r:id="rId5"/>
    <p:sldId id="277" r:id="rId6"/>
    <p:sldId id="279" r:id="rId7"/>
    <p:sldId id="284" r:id="rId8"/>
    <p:sldId id="281" r:id="rId9"/>
    <p:sldId id="282" r:id="rId10"/>
    <p:sldId id="290" r:id="rId11"/>
    <p:sldId id="289" r:id="rId12"/>
    <p:sldId id="280" r:id="rId13"/>
    <p:sldId id="286" r:id="rId14"/>
    <p:sldId id="287" r:id="rId15"/>
    <p:sldId id="288" r:id="rId16"/>
    <p:sldId id="275" r:id="rId17"/>
  </p:sldIdLst>
  <p:sldSz cx="12188825" cy="6858000"/>
  <p:notesSz cx="6734175" cy="98536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orient="horz" pos="3158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42" userDrawn="1">
          <p15:clr>
            <a:srgbClr val="A4A3A4"/>
          </p15:clr>
        </p15:guide>
        <p15:guide id="10" pos="4973" userDrawn="1">
          <p15:clr>
            <a:srgbClr val="A4A3A4"/>
          </p15:clr>
        </p15:guide>
        <p15:guide id="11" pos="664" userDrawn="1">
          <p15:clr>
            <a:srgbClr val="A4A3A4"/>
          </p15:clr>
        </p15:guide>
        <p15:guide id="12" pos="7007">
          <p15:clr>
            <a:srgbClr val="A4A3A4"/>
          </p15:clr>
        </p15:guide>
        <p15:guide id="13" pos="3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000"/>
    <a:srgbClr val="111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5363" autoAdjust="0"/>
  </p:normalViewPr>
  <p:slideViewPr>
    <p:cSldViewPr>
      <p:cViewPr>
        <p:scale>
          <a:sx n="79" d="100"/>
          <a:sy n="79" d="100"/>
        </p:scale>
        <p:origin x="-84" y="-774"/>
      </p:cViewPr>
      <p:guideLst>
        <p:guide orient="horz" pos="2160"/>
        <p:guide orient="horz" pos="3793"/>
        <p:guide orient="horz" pos="1207"/>
        <p:guide orient="horz" pos="3158"/>
        <p:guide pos="3839"/>
        <p:guide pos="815"/>
        <p:guide pos="6863"/>
        <p:guide pos="959"/>
        <p:guide pos="6742"/>
        <p:guide pos="4973"/>
        <p:guide pos="664"/>
        <p:guide pos="7007"/>
        <p:guide pos="34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474" y="0"/>
            <a:ext cx="2918143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9223"/>
            <a:ext cx="2918143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474" y="9359223"/>
            <a:ext cx="2918143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39775"/>
            <a:ext cx="65627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680466"/>
            <a:ext cx="5387340" cy="44341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74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18.04.2016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rgbClr val="0070C0"/>
            </a:gs>
            <a:gs pos="100000">
              <a:srgbClr val="92D050"/>
            </a:gs>
            <a:gs pos="100000">
              <a:schemeClr val="bg2">
                <a:shade val="100000"/>
                <a:satMod val="100000"/>
                <a:lumMod val="100000"/>
                <a:alpha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805" y="1720840"/>
            <a:ext cx="1094521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работы </a:t>
            </a:r>
          </a:p>
          <a:p>
            <a:pPr algn="ctr">
              <a:lnSpc>
                <a:spcPct val="90000"/>
              </a:lnSpc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выдаче, </a:t>
            </a:r>
          </a:p>
          <a:p>
            <a:pPr algn="ctr">
              <a:lnSpc>
                <a:spcPct val="90000"/>
              </a:lnSpc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учету и сохранности открепительных удостоверений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60" y="476672"/>
            <a:ext cx="207758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188640"/>
            <a:ext cx="1774090" cy="865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75878" y="-853669"/>
            <a:ext cx="5254973" cy="9042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988" y="155759"/>
            <a:ext cx="8248600" cy="896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1" y="4437112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48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88640"/>
            <a:ext cx="1774090" cy="93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44" y="172632"/>
            <a:ext cx="9144793" cy="645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5774" r="10311" b="6909"/>
          <a:stretch/>
        </p:blipFill>
        <p:spPr>
          <a:xfrm>
            <a:off x="226748" y="1715002"/>
            <a:ext cx="3618211" cy="3923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7829" y="3068960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Открепительное удостоверение </a:t>
            </a:r>
            <a:endParaRPr lang="ru-RU" b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 </a:t>
            </a:r>
            <a:r>
              <a:rPr lang="ru-RU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полностью </a:t>
            </a:r>
            <a:endParaRPr lang="ru-RU" b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заполнено </a:t>
            </a:r>
            <a:r>
              <a:rPr lang="ru-RU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выдачей</a:t>
            </a:r>
          </a:p>
        </p:txBody>
      </p:sp>
    </p:spTree>
    <p:extLst>
      <p:ext uri="{BB962C8B-B14F-4D97-AF65-F5344CB8AC3E}">
        <p14:creationId xmlns:p14="http://schemas.microsoft.com/office/powerpoint/2010/main" val="38171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260648"/>
            <a:ext cx="1774090" cy="936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3813" y="692696"/>
            <a:ext cx="107052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утраты бланка открепительного удостоверения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избирательная комиссия,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незамедлительно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 соответствующий акт и принимает решение, в котором указываются номер утраченного бланка открепительного удостоверения, факт утраты бланка и причина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утраты.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в тот же день доводится до сведения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 РТ и ЦИК РФ.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этого решения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 РФ признает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соответствующее открепительное удостоверение недействительным, о чем незамедлительно информируются все нижестоящие избирательные комиссии.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Недействительное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открепительное удостоверение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является основанием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включения избирателя в список избирателей. </a:t>
            </a:r>
            <a:r>
              <a:rPr lang="ru-RU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предъявлении избирателем такого открепительного удостоверения оно подлежит изъятию.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13" y="7676"/>
            <a:ext cx="1774090" cy="1487423"/>
          </a:xfrm>
          <a:prstGeom prst="triangle">
            <a:avLst>
              <a:gd name="adj" fmla="val 51132"/>
            </a:avLst>
          </a:prstGeom>
        </p:spPr>
      </p:pic>
    </p:spTree>
    <p:extLst>
      <p:ext uri="{BB962C8B-B14F-4D97-AF65-F5344CB8AC3E}">
        <p14:creationId xmlns:p14="http://schemas.microsoft.com/office/powerpoint/2010/main" val="31704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389748"/>
            <a:ext cx="1774090" cy="932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2044" y="404664"/>
            <a:ext cx="878497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члена УИК в день голосования:</a:t>
            </a:r>
          </a:p>
          <a:p>
            <a:pPr>
              <a:lnSpc>
                <a:spcPct val="90000"/>
              </a:lnSpc>
            </a:pPr>
            <a:endParaRPr lang="ru-RU" sz="3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3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сверить данные </a:t>
            </a:r>
            <a:r>
              <a:rPr lang="ru-RU" sz="3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предъявленные избирателем</a:t>
            </a:r>
            <a:r>
              <a:rPr lang="ru-RU" sz="3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паспорта </a:t>
            </a:r>
            <a:r>
              <a:rPr lang="ru-RU" sz="3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паспортными данными в открепительном удостоверении;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sz="3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3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3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бедиться в </a:t>
            </a:r>
            <a:r>
              <a:rPr lang="ru-RU" sz="3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подлинности</a:t>
            </a:r>
            <a:r>
              <a:rPr lang="ru-RU" sz="3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открепительного удостоверения;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sz="3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3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</a:t>
            </a:r>
            <a:r>
              <a:rPr lang="ru-RU" sz="3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нет ли такого номера среди  открепительных удостоверений, </a:t>
            </a:r>
            <a:r>
              <a:rPr lang="ru-RU" sz="3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признанных недействительными</a:t>
            </a:r>
            <a:endParaRPr lang="ru-RU" sz="3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526" r="5760"/>
          <a:stretch/>
        </p:blipFill>
        <p:spPr>
          <a:xfrm>
            <a:off x="117748" y="4437112"/>
            <a:ext cx="3024336" cy="22863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210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66" y="292696"/>
            <a:ext cx="4752528" cy="46481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88640"/>
            <a:ext cx="1774090" cy="932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452" y="1700808"/>
            <a:ext cx="5224596" cy="47412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1764" y="5013325"/>
            <a:ext cx="683560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ОУ погашаются 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день голосования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начала процесса голосования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684" y="304740"/>
            <a:ext cx="3054706" cy="177960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46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332656"/>
            <a:ext cx="1774090" cy="865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855" y="2924944"/>
            <a:ext cx="103627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endParaRPr lang="ru-RU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892" y="836712"/>
            <a:ext cx="9937104" cy="55769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ЦИК РФ 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передает ОУ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ЦИК РТ 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не позднее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21 июля 2016 г</a:t>
            </a:r>
          </a:p>
          <a:p>
            <a:pPr algn="ctr">
              <a:lnSpc>
                <a:spcPct val="90000"/>
              </a:lnSpc>
            </a:pPr>
            <a:endParaRPr lang="ru-RU" sz="3600" b="1" dirty="0">
              <a:ln/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ЦИК РТ 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передает ОУ 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ОИК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 не позднее не позднее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25 июля 2016 г</a:t>
            </a:r>
          </a:p>
          <a:p>
            <a:pPr algn="ctr">
              <a:lnSpc>
                <a:spcPct val="90000"/>
              </a:lnSpc>
            </a:pPr>
            <a:endParaRPr lang="ru-RU" sz="3600" b="1" dirty="0">
              <a:ln/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ОИК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 передают  ОУ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ТИК 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не позднее 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2 августа 2016 г</a:t>
            </a:r>
          </a:p>
          <a:p>
            <a:pPr algn="ctr">
              <a:lnSpc>
                <a:spcPct val="90000"/>
              </a:lnSpc>
            </a:pPr>
            <a:endParaRPr lang="ru-RU" sz="3600" b="1" dirty="0">
              <a:ln/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err="1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ТИКи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 передают ОУ </a:t>
            </a:r>
            <a:r>
              <a:rPr lang="ru-RU" sz="3600" b="1" dirty="0" err="1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УИКам</a:t>
            </a:r>
            <a:r>
              <a:rPr lang="ru-RU" sz="3600" b="1" dirty="0" smtClean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 не позднее </a:t>
            </a:r>
            <a:r>
              <a:rPr lang="ru-RU" sz="36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r>
              <a:rPr lang="ru-RU" sz="36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 сентября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2016 г</a:t>
            </a:r>
            <a:endParaRPr lang="ru-RU" sz="3600" b="1" dirty="0">
              <a:ln/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260648"/>
            <a:ext cx="1774090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5" y="260648"/>
            <a:ext cx="1775040" cy="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6940" y="1351508"/>
            <a:ext cx="10069513" cy="41549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</a:t>
            </a:r>
          </a:p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открепительных </a:t>
            </a:r>
            <a:r>
              <a:rPr lang="ru-RU" sz="4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удостоверений</a:t>
            </a:r>
            <a:r>
              <a:rPr lang="ru-RU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ОИК (ТИК) </a:t>
            </a:r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производится </a:t>
            </a:r>
          </a:p>
          <a:p>
            <a:pPr algn="ctr"/>
            <a:r>
              <a:rPr lang="ru-RU" sz="4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августа </a:t>
            </a:r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сентября 2016 г. </a:t>
            </a:r>
          </a:p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</a:t>
            </a:r>
            <a:r>
              <a:rPr lang="ru-RU" sz="4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</a:t>
            </a:r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11 дней </a:t>
            </a:r>
            <a:r>
              <a:rPr lang="ru-RU" sz="4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дня </a:t>
            </a:r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голосования)</a:t>
            </a:r>
            <a:endParaRPr lang="ru-RU" sz="4400" b="1" spc="50" dirty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88641"/>
            <a:ext cx="1774090" cy="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9656" y="1189296"/>
            <a:ext cx="10069513" cy="48320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</a:t>
            </a:r>
          </a:p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открепительных </a:t>
            </a:r>
            <a:r>
              <a:rPr lang="ru-RU" sz="4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удостоверений</a:t>
            </a:r>
            <a:r>
              <a:rPr lang="ru-RU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УИК </a:t>
            </a:r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производится </a:t>
            </a:r>
          </a:p>
          <a:p>
            <a:pPr algn="ctr"/>
            <a:r>
              <a:rPr lang="ru-RU" sz="4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сентября </a:t>
            </a:r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 сентября 2016 г. </a:t>
            </a:r>
          </a:p>
          <a:p>
            <a:pPr algn="ctr"/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10  и менее дней </a:t>
            </a:r>
            <a:r>
              <a:rPr lang="ru-RU" sz="4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дня </a:t>
            </a:r>
            <a:r>
              <a:rPr lang="ru-RU" sz="44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голосования)</a:t>
            </a:r>
            <a:endParaRPr lang="ru-RU" sz="4400" b="1" spc="50" dirty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200912"/>
            <a:ext cx="5544616" cy="65171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70405"/>
            <a:ext cx="1774090" cy="865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804" y="1484784"/>
            <a:ext cx="5184576" cy="43027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    ОУ   </a:t>
            </a:r>
            <a:r>
              <a:rPr lang="ru-RU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УИК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получает в </a:t>
            </a:r>
            <a:r>
              <a:rPr lang="ru-RU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ТИК</a:t>
            </a:r>
          </a:p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аверенную выписку из реестра выдачи ОУ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5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260648"/>
            <a:ext cx="1774090" cy="865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701" t="239" r="1298" b="9086"/>
          <a:stretch/>
        </p:blipFill>
        <p:spPr>
          <a:xfrm>
            <a:off x="2150903" y="210613"/>
            <a:ext cx="4392488" cy="4752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204" y="3429000"/>
            <a:ext cx="3453471" cy="3116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564" y="260648"/>
            <a:ext cx="4008701" cy="416605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427361" y="60214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41455" y="5084134"/>
            <a:ext cx="3399777" cy="14219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Доверенность на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получение ОУ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должна быть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аверена нотариусом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53" y="3933056"/>
            <a:ext cx="3610683" cy="27515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оверенность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</a:rPr>
              <a:t>акже может быть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аверена администрацией учреждений мест временного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пребывания (больница, СИЗО)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10859422" y="43526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260648"/>
            <a:ext cx="1774090" cy="865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84" y="1196752"/>
            <a:ext cx="6471778" cy="422481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1764" y="1916113"/>
            <a:ext cx="374441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Форма реестра выдачи ОУ</a:t>
            </a:r>
          </a:p>
          <a:p>
            <a:pPr algn="ctr">
              <a:lnSpc>
                <a:spcPct val="90000"/>
              </a:lnSpc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тверждена ЦИК РФ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332656"/>
            <a:ext cx="1774090" cy="865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44" y="553049"/>
            <a:ext cx="9145016" cy="59449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" y="4293096"/>
            <a:ext cx="2939819" cy="22048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01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3814" y="1276312"/>
            <a:ext cx="102011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выдачи бланков открепительных удостоверений дежурным членам УИК</a:t>
            </a:r>
          </a:p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регистрации выданных открепительных удостоверений</a:t>
            </a:r>
          </a:p>
          <a:p>
            <a:r>
              <a:rPr lang="ru-RU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ежедневного </a:t>
            </a:r>
            <a:r>
              <a:rPr lang="ru-RU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отзвона</a:t>
            </a:r>
            <a:r>
              <a:rPr lang="ru-RU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ТИК по выданным открепительным удостоверениям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179772"/>
            <a:ext cx="1774090" cy="86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3813" y="260649"/>
            <a:ext cx="10561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УИК ежедневно заполняется</a:t>
            </a:r>
            <a:endParaRPr lang="ru-RU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_16x9_TP102895244">
  <a:themeElements>
    <a:clrScheme name="Другая 18">
      <a:dk1>
        <a:srgbClr val="212121"/>
      </a:dk1>
      <a:lt1>
        <a:sysClr val="window" lastClr="FFFFFF"/>
      </a:lt1>
      <a:dk2>
        <a:srgbClr val="C00000"/>
      </a:dk2>
      <a:lt2>
        <a:srgbClr val="CDD0D1"/>
      </a:lt2>
      <a:accent1>
        <a:srgbClr val="FF9394"/>
      </a:accent1>
      <a:accent2>
        <a:srgbClr val="F67534"/>
      </a:accent2>
      <a:accent3>
        <a:srgbClr val="EAAC35"/>
      </a:accent3>
      <a:accent4>
        <a:srgbClr val="4F5B30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Произвольный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Currency_16x9_TP102895244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2016-01-26T09:45:08Z</dcterms:created>
  <dcterms:modified xsi:type="dcterms:W3CDTF">2016-04-18T05:38:51Z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